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308E4-E964-4481-A999-F4BEB1627DED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6E1C1-07BA-4120-B18F-AFA050F2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A4090-EF45-4D1F-94CA-F699B18BC565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808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9" descr="advi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02954"/>
            <a:ext cx="1066800" cy="37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52400" y="6705600"/>
            <a:ext cx="88392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3204785" y="761898"/>
            <a:ext cx="5786872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33CC"/>
                </a:solidFill>
              </a:rPr>
              <a:t>IDEA </a:t>
            </a:r>
            <a:r>
              <a:rPr lang="en-US" sz="1200" b="1" dirty="0" smtClean="0">
                <a:solidFill>
                  <a:srgbClr val="0033CC"/>
                </a:solidFill>
              </a:rPr>
              <a:t>:-</a:t>
            </a:r>
            <a:r>
              <a:rPr lang="en-US" sz="1200" b="1" dirty="0">
                <a:solidFill>
                  <a:srgbClr val="0033CC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To make rewinding in auto mode</a:t>
            </a:r>
            <a:endParaRPr lang="en-US" altLang="en-US" sz="1200" b="1" dirty="0">
              <a:solidFill>
                <a:prstClr val="black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59063" y="152400"/>
            <a:ext cx="8832594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59063" y="152400"/>
            <a:ext cx="1446718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5781" y="152400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NO </a:t>
            </a:r>
            <a:r>
              <a:rPr lang="en-US" sz="1050" b="1" dirty="0" smtClean="0">
                <a:solidFill>
                  <a:srgbClr val="0033CC"/>
                </a:solidFill>
              </a:rPr>
              <a:t>:- </a:t>
            </a:r>
            <a:r>
              <a:rPr lang="en-US" sz="1050" b="1" dirty="0" smtClean="0"/>
              <a:t>3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5781" y="304774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NAME </a:t>
            </a:r>
            <a:r>
              <a:rPr lang="en-US" sz="1050" b="1" dirty="0" smtClean="0">
                <a:solidFill>
                  <a:srgbClr val="0033CC"/>
                </a:solidFill>
              </a:rPr>
              <a:t>: P15 TEAM</a:t>
            </a:r>
            <a:endParaRPr lang="en-US" sz="1050" b="1" dirty="0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5781" y="457149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DEPT :-</a:t>
            </a:r>
            <a:r>
              <a:rPr lang="en-US" sz="1050" dirty="0">
                <a:solidFill>
                  <a:srgbClr val="0033CC"/>
                </a:solidFill>
              </a:rPr>
              <a:t>  </a:t>
            </a:r>
            <a:r>
              <a:rPr lang="en-US" sz="1050" b="1" dirty="0" smtClean="0">
                <a:solidFill>
                  <a:prstClr val="black"/>
                </a:solidFill>
              </a:rPr>
              <a:t>Assembly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9063" y="609522"/>
            <a:ext cx="114214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 smtClean="0">
                <a:solidFill>
                  <a:prstClr val="black"/>
                </a:solidFill>
              </a:rPr>
              <a:t>A136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209" y="609522"/>
            <a:ext cx="190357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</a:rPr>
              <a:t>:- </a:t>
            </a:r>
            <a:r>
              <a:rPr lang="en-US" sz="1050" b="1" dirty="0" smtClean="0"/>
              <a:t>Tensioner Assly</a:t>
            </a:r>
            <a:endParaRPr lang="en-US" sz="1050" b="1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5500" y="152400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5500" y="304774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5500" y="457149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4784" y="609522"/>
            <a:ext cx="3121865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srgbClr val="0033CC"/>
                </a:solidFill>
              </a:rPr>
              <a:t>MACHINE </a:t>
            </a:r>
            <a:r>
              <a:rPr lang="en-US" sz="1050" b="1" dirty="0">
                <a:solidFill>
                  <a:srgbClr val="0033CC"/>
                </a:solidFill>
              </a:rPr>
              <a:t>/ STAGE  :- </a:t>
            </a: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r>
              <a:rPr lang="en-US" sz="1050" b="1" dirty="0" smtClean="0"/>
              <a:t>A136 Assembly Line 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650" y="609522"/>
            <a:ext cx="2665007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OPERATION 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>
                <a:solidFill>
                  <a:srgbClr val="0033CC"/>
                </a:solidFill>
              </a:rPr>
              <a:t> </a:t>
            </a:r>
            <a:r>
              <a:rPr lang="en-US" sz="1050" b="1" dirty="0" smtClean="0">
                <a:solidFill>
                  <a:prstClr val="black"/>
                </a:solidFill>
              </a:rPr>
              <a:t>Rewinding stage.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803789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KK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7240367" y="152400"/>
            <a:ext cx="1751290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1" name="WordArt 16"/>
          <p:cNvSpPr>
            <a:spLocks noChangeArrowheads="1" noChangeShapeType="1" noTextEdit="1"/>
          </p:cNvSpPr>
          <p:nvPr/>
        </p:nvSpPr>
        <p:spPr bwMode="auto">
          <a:xfrm>
            <a:off x="7316510" y="228587"/>
            <a:ext cx="1598890" cy="2710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KAIZEN </a:t>
            </a:r>
            <a:r>
              <a:rPr lang="en-I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 IDEA </a:t>
            </a:r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SHEET</a:t>
            </a: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5108361" y="152400"/>
            <a:ext cx="304572" cy="152374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QM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5412934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PM</a:t>
            </a:r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5717506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JH</a:t>
            </a: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6022078" y="152400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SHE</a:t>
            </a:r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6326650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OT</a:t>
            </a:r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6631222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DM</a:t>
            </a: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6935795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E&amp;T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4803789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108361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412934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5717506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6022078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6326650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30"/>
          <p:cNvSpPr>
            <a:spLocks noChangeArrowheads="1"/>
          </p:cNvSpPr>
          <p:nvPr/>
        </p:nvSpPr>
        <p:spPr bwMode="auto">
          <a:xfrm>
            <a:off x="6631222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6935795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7" name="Rectangle 32"/>
          <p:cNvSpPr>
            <a:spLocks noChangeArrowheads="1"/>
          </p:cNvSpPr>
          <p:nvPr/>
        </p:nvSpPr>
        <p:spPr bwMode="auto">
          <a:xfrm>
            <a:off x="4803789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</a:t>
            </a:r>
          </a:p>
        </p:txBody>
      </p:sp>
      <p:sp>
        <p:nvSpPr>
          <p:cNvPr id="48" name="Rectangle 33"/>
          <p:cNvSpPr>
            <a:spLocks noChangeArrowheads="1"/>
          </p:cNvSpPr>
          <p:nvPr/>
        </p:nvSpPr>
        <p:spPr bwMode="auto">
          <a:xfrm>
            <a:off x="5108361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Q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5412934" y="457149"/>
            <a:ext cx="609144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" b="1" dirty="0">
                <a:solidFill>
                  <a:prstClr val="black"/>
                </a:solidFill>
              </a:rPr>
              <a:t>DEF :-</a:t>
            </a:r>
            <a:r>
              <a:rPr lang="en-US" sz="500" b="1" dirty="0">
                <a:solidFill>
                  <a:prstClr val="black"/>
                </a:solidFill>
              </a:rPr>
              <a:t> </a:t>
            </a:r>
            <a:r>
              <a:rPr lang="en-US" sz="1000" b="1" dirty="0">
                <a:solidFill>
                  <a:prstClr val="black"/>
                </a:solidFill>
              </a:rPr>
              <a:t>A</a:t>
            </a:r>
            <a:endParaRPr lang="en-US" sz="500" b="1" dirty="0">
              <a:solidFill>
                <a:prstClr val="black"/>
              </a:solidFill>
            </a:endParaRP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6022078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51" name="Rectangle 36"/>
          <p:cNvSpPr>
            <a:spLocks noChangeArrowheads="1"/>
          </p:cNvSpPr>
          <p:nvPr/>
        </p:nvSpPr>
        <p:spPr bwMode="auto">
          <a:xfrm>
            <a:off x="6326650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6631222" y="457149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6935795" y="457149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M</a:t>
            </a:r>
          </a:p>
        </p:txBody>
      </p:sp>
      <p:sp>
        <p:nvSpPr>
          <p:cNvPr id="54" name="Rectangle 39"/>
          <p:cNvSpPr>
            <a:spLocks noChangeArrowheads="1"/>
          </p:cNvSpPr>
          <p:nvPr/>
        </p:nvSpPr>
        <p:spPr bwMode="auto">
          <a:xfrm>
            <a:off x="159063" y="761898"/>
            <a:ext cx="3045722" cy="609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KAIZEN THEME </a:t>
            </a:r>
            <a:r>
              <a:rPr lang="en-US" sz="1200" b="1" dirty="0" smtClean="0">
                <a:solidFill>
                  <a:srgbClr val="0000CC"/>
                </a:solidFill>
              </a:rPr>
              <a:t>: </a:t>
            </a:r>
            <a:r>
              <a:rPr lang="en-US" sz="1200" b="1" dirty="0" smtClean="0"/>
              <a:t>To eliminate customer complaint and reduce operator fatigue at rewinding stage.</a:t>
            </a:r>
            <a:endParaRPr lang="en-US" altLang="en-US" sz="1200" b="1" dirty="0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159063" y="137139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00" b="1" dirty="0">
                <a:solidFill>
                  <a:srgbClr val="0033CC"/>
                </a:solidFill>
              </a:rPr>
              <a:t>WIDELY/DEEPLY:-</a:t>
            </a:r>
            <a:endParaRPr lang="en-US" sz="800" b="1" dirty="0">
              <a:solidFill>
                <a:srgbClr val="0033CC"/>
              </a:solidFill>
            </a:endParaRPr>
          </a:p>
        </p:txBody>
      </p:sp>
      <p:sp>
        <p:nvSpPr>
          <p:cNvPr id="56" name="Rectangle 42"/>
          <p:cNvSpPr>
            <a:spLocks noChangeArrowheads="1"/>
          </p:cNvSpPr>
          <p:nvPr/>
        </p:nvSpPr>
        <p:spPr bwMode="auto">
          <a:xfrm>
            <a:off x="159063" y="1599956"/>
            <a:ext cx="3045722" cy="228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33CC"/>
                </a:solidFill>
              </a:rPr>
              <a:t>PROBLEM / PRESENT STATUS </a:t>
            </a:r>
            <a:r>
              <a:rPr lang="en-US" sz="1200" b="1" dirty="0" smtClean="0">
                <a:solidFill>
                  <a:srgbClr val="0033CC"/>
                </a:solidFill>
              </a:rPr>
              <a:t>:- Manual rewinding of tensioner.  </a:t>
            </a:r>
            <a:endParaRPr lang="en-US" sz="1200" b="1" dirty="0" smtClean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altLang="en-US" sz="1100" b="1" dirty="0"/>
          </a:p>
        </p:txBody>
      </p:sp>
      <p:sp>
        <p:nvSpPr>
          <p:cNvPr id="57" name="Rectangle 43"/>
          <p:cNvSpPr>
            <a:spLocks noChangeArrowheads="1"/>
          </p:cNvSpPr>
          <p:nvPr/>
        </p:nvSpPr>
        <p:spPr bwMode="auto">
          <a:xfrm>
            <a:off x="3204785" y="1142833"/>
            <a:ext cx="3274151" cy="274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 smtClean="0">
                <a:solidFill>
                  <a:srgbClr val="0033CC"/>
                </a:solidFill>
              </a:rPr>
              <a:t>COUNTERMEASURE:- Auto rewinding implemented at A136 tensioner assembly.</a:t>
            </a: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936" y="114283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936" y="1295208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936" y="144758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936" y="1599956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368" y="114283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prstClr val="black"/>
                </a:solidFill>
              </a:rPr>
              <a:t>0</a:t>
            </a:r>
            <a:r>
              <a:rPr lang="en-US" sz="1050" b="1" dirty="0" smtClean="0">
                <a:solidFill>
                  <a:prstClr val="black"/>
                </a:solidFill>
              </a:rPr>
              <a:t>No.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368" y="1295208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050" b="1" dirty="0" smtClean="0">
              <a:solidFill>
                <a:prstClr val="black"/>
              </a:solidFill>
            </a:endParaRPr>
          </a:p>
          <a:p>
            <a:endParaRPr lang="en-US" sz="1050" b="1" dirty="0">
              <a:solidFill>
                <a:prstClr val="black"/>
              </a:solidFill>
            </a:endParaRPr>
          </a:p>
          <a:p>
            <a:r>
              <a:rPr lang="en-US" sz="1050" b="1" dirty="0" smtClean="0">
                <a:solidFill>
                  <a:prstClr val="black"/>
                </a:solidFill>
              </a:rPr>
              <a:t>12.7.2016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6" name="Rectangle 52"/>
          <p:cNvSpPr>
            <a:spLocks noChangeArrowheads="1"/>
          </p:cNvSpPr>
          <p:nvPr/>
        </p:nvSpPr>
        <p:spPr bwMode="auto">
          <a:xfrm>
            <a:off x="6478936" y="1904705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TEAM MEMBERS :- </a:t>
            </a:r>
          </a:p>
        </p:txBody>
      </p:sp>
      <p:sp>
        <p:nvSpPr>
          <p:cNvPr id="67" name="Rectangle 55"/>
          <p:cNvSpPr>
            <a:spLocks noChangeArrowheads="1"/>
          </p:cNvSpPr>
          <p:nvPr/>
        </p:nvSpPr>
        <p:spPr bwMode="auto">
          <a:xfrm>
            <a:off x="6478936" y="2361827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936" y="2514202"/>
            <a:ext cx="2512721" cy="7618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 smtClean="0">
                <a:solidFill>
                  <a:prstClr val="black"/>
                </a:solidFill>
              </a:rPr>
              <a:t>Prevent occurrence of Customer Complaint.</a:t>
            </a:r>
          </a:p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 smtClean="0">
                <a:solidFill>
                  <a:prstClr val="black"/>
                </a:solidFill>
              </a:rPr>
              <a:t>Reduce COPQ.</a:t>
            </a:r>
          </a:p>
        </p:txBody>
      </p:sp>
      <p:sp>
        <p:nvSpPr>
          <p:cNvPr id="69" name="Rectangle 59"/>
          <p:cNvSpPr>
            <a:spLocks noChangeArrowheads="1"/>
          </p:cNvSpPr>
          <p:nvPr/>
        </p:nvSpPr>
        <p:spPr bwMode="auto">
          <a:xfrm>
            <a:off x="159063" y="647593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MANAGER’S SIGN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smtClean="0"/>
              <a:t>Janardan sate</a:t>
            </a:r>
            <a:endParaRPr lang="en-US" sz="1200" b="1" dirty="0"/>
          </a:p>
        </p:txBody>
      </p:sp>
      <p:sp>
        <p:nvSpPr>
          <p:cNvPr id="70" name="Rectangle 60"/>
          <p:cNvSpPr>
            <a:spLocks noChangeArrowheads="1"/>
          </p:cNvSpPr>
          <p:nvPr/>
        </p:nvSpPr>
        <p:spPr bwMode="auto">
          <a:xfrm>
            <a:off x="159063" y="624737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REGISTERED BY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smtClean="0"/>
              <a:t>Bhavesh Pednekar</a:t>
            </a:r>
            <a:endParaRPr lang="en-US" sz="1200" b="1" dirty="0"/>
          </a:p>
        </p:txBody>
      </p:sp>
      <p:sp>
        <p:nvSpPr>
          <p:cNvPr id="71" name="Rectangle 61"/>
          <p:cNvSpPr>
            <a:spLocks noChangeArrowheads="1"/>
          </p:cNvSpPr>
          <p:nvPr/>
        </p:nvSpPr>
        <p:spPr bwMode="auto">
          <a:xfrm>
            <a:off x="159063" y="6018812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REGISTRATION </a:t>
            </a:r>
            <a:r>
              <a:rPr lang="en-US" sz="1200" b="1" dirty="0" smtClean="0">
                <a:solidFill>
                  <a:srgbClr val="0000CC"/>
                </a:solidFill>
              </a:rPr>
              <a:t>NO. &amp; DATE: </a:t>
            </a:r>
            <a:r>
              <a:rPr lang="en-US" sz="1200" b="1" dirty="0" smtClean="0"/>
              <a:t>10.9.16</a:t>
            </a:r>
            <a:endParaRPr lang="en-US" sz="1200" b="1" dirty="0"/>
          </a:p>
        </p:txBody>
      </p:sp>
      <p:sp>
        <p:nvSpPr>
          <p:cNvPr id="72" name="Rectangle 62"/>
          <p:cNvSpPr>
            <a:spLocks noChangeArrowheads="1"/>
          </p:cNvSpPr>
          <p:nvPr/>
        </p:nvSpPr>
        <p:spPr bwMode="auto">
          <a:xfrm>
            <a:off x="159063" y="3885570"/>
            <a:ext cx="3045722" cy="1752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WHY - WHY ANALYSIS :- 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Why1:  Operator fatigue and possibility of without rewinding job pass to customer end.</a:t>
            </a:r>
            <a:endParaRPr lang="en-US" altLang="en-US" sz="1200" b="1" dirty="0" smtClean="0">
              <a:solidFill>
                <a:prstClr val="black"/>
              </a:solidFill>
              <a:cs typeface="Arial" charset="0"/>
            </a:endParaRP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2:  Manual rewinding</a:t>
            </a:r>
            <a:endParaRPr lang="en-US" sz="1200" b="1" dirty="0" smtClean="0"/>
          </a:p>
          <a:p>
            <a:r>
              <a:rPr lang="en-US" altLang="en-US" sz="1200" b="1" dirty="0">
                <a:solidFill>
                  <a:srgbClr val="0000CC"/>
                </a:solidFill>
                <a:cs typeface="Arial" charset="0"/>
              </a:rPr>
              <a:t>Why </a:t>
            </a:r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3:  No provision for auto rewinding</a:t>
            </a:r>
            <a:endParaRPr lang="en-US" sz="1200" b="1" dirty="0" smtClean="0"/>
          </a:p>
          <a:p>
            <a:endParaRPr lang="en-US" sz="1200" b="1" dirty="0"/>
          </a:p>
        </p:txBody>
      </p:sp>
      <p:sp>
        <p:nvSpPr>
          <p:cNvPr id="73" name="Rectangle 63"/>
          <p:cNvSpPr>
            <a:spLocks noChangeArrowheads="1"/>
          </p:cNvSpPr>
          <p:nvPr/>
        </p:nvSpPr>
        <p:spPr bwMode="auto">
          <a:xfrm>
            <a:off x="3204785" y="3885571"/>
            <a:ext cx="3274151" cy="281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100" b="1" dirty="0">
                <a:solidFill>
                  <a:srgbClr val="0000CC"/>
                </a:solidFill>
              </a:rPr>
              <a:t>RESULT </a:t>
            </a:r>
            <a:r>
              <a:rPr lang="en-US" sz="1100" b="1" dirty="0" smtClean="0">
                <a:solidFill>
                  <a:srgbClr val="0000CC"/>
                </a:solidFill>
              </a:rPr>
              <a:t>:-</a:t>
            </a: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</p:txBody>
      </p:sp>
      <p:sp>
        <p:nvSpPr>
          <p:cNvPr id="74" name="Rectangle 64"/>
          <p:cNvSpPr>
            <a:spLocks noChangeArrowheads="1"/>
          </p:cNvSpPr>
          <p:nvPr/>
        </p:nvSpPr>
        <p:spPr bwMode="auto">
          <a:xfrm>
            <a:off x="6478936" y="5104566"/>
            <a:ext cx="251272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COST INCURRED FOR MAKING KAIZEN</a:t>
            </a:r>
          </a:p>
        </p:txBody>
      </p:sp>
      <p:sp>
        <p:nvSpPr>
          <p:cNvPr id="75" name="Rectangle 65"/>
          <p:cNvSpPr>
            <a:spLocks noChangeArrowheads="1"/>
          </p:cNvSpPr>
          <p:nvPr/>
        </p:nvSpPr>
        <p:spPr bwMode="auto">
          <a:xfrm>
            <a:off x="6478936" y="5333127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MATERIAL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6" name="Rectangle 66"/>
          <p:cNvSpPr>
            <a:spLocks noChangeArrowheads="1"/>
          </p:cNvSpPr>
          <p:nvPr/>
        </p:nvSpPr>
        <p:spPr bwMode="auto">
          <a:xfrm>
            <a:off x="6478936" y="5866438"/>
            <a:ext cx="251272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00CC"/>
                </a:solidFill>
              </a:rPr>
              <a:t>SCOPE &amp; PLAN FOR HORIZONTAL DEPLOYMENT</a:t>
            </a:r>
          </a:p>
        </p:txBody>
      </p:sp>
      <p:sp>
        <p:nvSpPr>
          <p:cNvPr id="77" name="Rectangle 67"/>
          <p:cNvSpPr>
            <a:spLocks noChangeArrowheads="1"/>
          </p:cNvSpPr>
          <p:nvPr/>
        </p:nvSpPr>
        <p:spPr bwMode="auto">
          <a:xfrm>
            <a:off x="7316510" y="5333127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LABOUR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8" name="Rectangle 68"/>
          <p:cNvSpPr>
            <a:spLocks noChangeArrowheads="1"/>
          </p:cNvSpPr>
          <p:nvPr/>
        </p:nvSpPr>
        <p:spPr bwMode="auto">
          <a:xfrm>
            <a:off x="8154084" y="5333128"/>
            <a:ext cx="837573" cy="30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000" tIns="72000" rIns="180000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TOTAL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9" name="Rectangle 69"/>
          <p:cNvSpPr>
            <a:spLocks noChangeArrowheads="1"/>
          </p:cNvSpPr>
          <p:nvPr/>
        </p:nvSpPr>
        <p:spPr bwMode="auto">
          <a:xfrm>
            <a:off x="6478936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------------</a:t>
            </a:r>
          </a:p>
        </p:txBody>
      </p:sp>
      <p:sp>
        <p:nvSpPr>
          <p:cNvPr id="80" name="Rectangle 70"/>
          <p:cNvSpPr>
            <a:spLocks noChangeArrowheads="1"/>
          </p:cNvSpPr>
          <p:nvPr/>
        </p:nvSpPr>
        <p:spPr bwMode="auto">
          <a:xfrm>
            <a:off x="7316510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1" name="Rectangle 71"/>
          <p:cNvSpPr>
            <a:spLocks noChangeArrowheads="1"/>
          </p:cNvSpPr>
          <p:nvPr/>
        </p:nvSpPr>
        <p:spPr bwMode="auto">
          <a:xfrm>
            <a:off x="8154083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2" name="Rectangle 72"/>
          <p:cNvSpPr>
            <a:spLocks noChangeArrowheads="1"/>
          </p:cNvSpPr>
          <p:nvPr/>
        </p:nvSpPr>
        <p:spPr bwMode="auto">
          <a:xfrm>
            <a:off x="6478936" y="6094998"/>
            <a:ext cx="228429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SR.</a:t>
            </a:r>
          </a:p>
          <a:p>
            <a:pPr algn="ctr"/>
            <a:r>
              <a:rPr lang="en-US" sz="1000" b="1" dirty="0">
                <a:solidFill>
                  <a:prstClr val="black"/>
                </a:solidFill>
              </a:rPr>
              <a:t>NO.</a:t>
            </a:r>
          </a:p>
        </p:txBody>
      </p:sp>
      <p:sp>
        <p:nvSpPr>
          <p:cNvPr id="83" name="Rectangle 73"/>
          <p:cNvSpPr>
            <a:spLocks noChangeArrowheads="1"/>
          </p:cNvSpPr>
          <p:nvPr/>
        </p:nvSpPr>
        <p:spPr bwMode="auto">
          <a:xfrm>
            <a:off x="6707365" y="6094998"/>
            <a:ext cx="456858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CELL</a:t>
            </a:r>
          </a:p>
        </p:txBody>
      </p:sp>
      <p:sp>
        <p:nvSpPr>
          <p:cNvPr id="84" name="Rectangle 74"/>
          <p:cNvSpPr>
            <a:spLocks noChangeArrowheads="1"/>
          </p:cNvSpPr>
          <p:nvPr/>
        </p:nvSpPr>
        <p:spPr bwMode="auto">
          <a:xfrm>
            <a:off x="7164224" y="6094998"/>
            <a:ext cx="53300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TARGET</a:t>
            </a:r>
          </a:p>
        </p:txBody>
      </p:sp>
      <p:sp>
        <p:nvSpPr>
          <p:cNvPr id="85" name="Rectangle 75"/>
          <p:cNvSpPr>
            <a:spLocks noChangeArrowheads="1"/>
          </p:cNvSpPr>
          <p:nvPr/>
        </p:nvSpPr>
        <p:spPr bwMode="auto">
          <a:xfrm>
            <a:off x="7697225" y="6094998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RESPONSIBILITY</a:t>
            </a:r>
          </a:p>
        </p:txBody>
      </p:sp>
      <p:sp>
        <p:nvSpPr>
          <p:cNvPr id="86" name="Rectangle 76"/>
          <p:cNvSpPr>
            <a:spLocks noChangeArrowheads="1"/>
          </p:cNvSpPr>
          <p:nvPr/>
        </p:nvSpPr>
        <p:spPr bwMode="auto">
          <a:xfrm>
            <a:off x="8534799" y="6094998"/>
            <a:ext cx="456858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STATUS</a:t>
            </a:r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6707365" y="6323560"/>
            <a:ext cx="456858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8" name="Rectangle 79"/>
          <p:cNvSpPr>
            <a:spLocks noChangeArrowheads="1"/>
          </p:cNvSpPr>
          <p:nvPr/>
        </p:nvSpPr>
        <p:spPr bwMode="auto">
          <a:xfrm>
            <a:off x="7164224" y="6323560"/>
            <a:ext cx="533001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9" name="Rectangle 80"/>
          <p:cNvSpPr>
            <a:spLocks noChangeArrowheads="1"/>
          </p:cNvSpPr>
          <p:nvPr/>
        </p:nvSpPr>
        <p:spPr bwMode="auto">
          <a:xfrm>
            <a:off x="7697225" y="6323560"/>
            <a:ext cx="837574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0" name="Rectangle 81"/>
          <p:cNvSpPr>
            <a:spLocks noChangeArrowheads="1"/>
          </p:cNvSpPr>
          <p:nvPr/>
        </p:nvSpPr>
        <p:spPr bwMode="auto">
          <a:xfrm>
            <a:off x="8458656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1" name="Rectangle 85"/>
          <p:cNvSpPr>
            <a:spLocks noChangeArrowheads="1"/>
          </p:cNvSpPr>
          <p:nvPr/>
        </p:nvSpPr>
        <p:spPr bwMode="auto">
          <a:xfrm>
            <a:off x="6478936" y="3276074"/>
            <a:ext cx="2512721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KAIZEN SUSTENANCE</a:t>
            </a:r>
          </a:p>
        </p:txBody>
      </p:sp>
      <p:sp>
        <p:nvSpPr>
          <p:cNvPr id="93" name="Rectangle 105"/>
          <p:cNvSpPr>
            <a:spLocks noChangeArrowheads="1"/>
          </p:cNvSpPr>
          <p:nvPr/>
        </p:nvSpPr>
        <p:spPr bwMode="auto">
          <a:xfrm>
            <a:off x="159063" y="152400"/>
            <a:ext cx="8832594" cy="6552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4" name="Line 83"/>
          <p:cNvSpPr>
            <a:spLocks noChangeShapeType="1"/>
          </p:cNvSpPr>
          <p:nvPr/>
        </p:nvSpPr>
        <p:spPr bwMode="auto">
          <a:xfrm>
            <a:off x="6326650" y="1979306"/>
            <a:ext cx="0" cy="26824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5" name="Rectangle 84"/>
          <p:cNvSpPr>
            <a:spLocks noChangeArrowheads="1"/>
          </p:cNvSpPr>
          <p:nvPr/>
        </p:nvSpPr>
        <p:spPr bwMode="auto">
          <a:xfrm>
            <a:off x="3280928" y="1371394"/>
            <a:ext cx="184012" cy="274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6" name="Rectangle 82"/>
          <p:cNvSpPr>
            <a:spLocks noChangeArrowheads="1"/>
          </p:cNvSpPr>
          <p:nvPr/>
        </p:nvSpPr>
        <p:spPr bwMode="auto">
          <a:xfrm>
            <a:off x="159063" y="5637875"/>
            <a:ext cx="2969579" cy="38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FF0000"/>
                </a:solidFill>
              </a:rPr>
              <a:t>ROOT CAUSE </a:t>
            </a:r>
            <a:r>
              <a:rPr lang="en-US" sz="1200" b="1" dirty="0" smtClean="0">
                <a:solidFill>
                  <a:srgbClr val="FF0000"/>
                </a:solidFill>
              </a:rPr>
              <a:t>:- No provision for auto rewinding</a:t>
            </a:r>
            <a:endParaRPr lang="en-US" altLang="en-US" sz="12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7" name="Line 86"/>
          <p:cNvSpPr>
            <a:spLocks noChangeShapeType="1"/>
          </p:cNvSpPr>
          <p:nvPr/>
        </p:nvSpPr>
        <p:spPr bwMode="auto">
          <a:xfrm>
            <a:off x="6326650" y="1904705"/>
            <a:ext cx="0" cy="27300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8" name="Line 87"/>
          <p:cNvSpPr>
            <a:spLocks noChangeShapeType="1"/>
          </p:cNvSpPr>
          <p:nvPr/>
        </p:nvSpPr>
        <p:spPr bwMode="auto">
          <a:xfrm>
            <a:off x="6326650" y="2152313"/>
            <a:ext cx="0" cy="76187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9" name="Rectangle 84"/>
          <p:cNvSpPr>
            <a:spLocks noChangeArrowheads="1"/>
          </p:cNvSpPr>
          <p:nvPr/>
        </p:nvSpPr>
        <p:spPr bwMode="auto">
          <a:xfrm>
            <a:off x="5869791" y="3657010"/>
            <a:ext cx="609145" cy="22856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AFTER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6631222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 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78936" y="6323560"/>
            <a:ext cx="228429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2" name="Rectangle 53"/>
          <p:cNvSpPr>
            <a:spLocks noChangeArrowheads="1"/>
          </p:cNvSpPr>
          <p:nvPr/>
        </p:nvSpPr>
        <p:spPr bwMode="auto">
          <a:xfrm>
            <a:off x="6478936" y="2057079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Bhavesh Pednekar, Vishal Chougule</a:t>
            </a:r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3" name="Rectangle 54"/>
          <p:cNvSpPr>
            <a:spLocks noChangeArrowheads="1"/>
          </p:cNvSpPr>
          <p:nvPr/>
        </p:nvSpPr>
        <p:spPr bwMode="auto">
          <a:xfrm>
            <a:off x="6478936" y="2209453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Sunil Kinkar Sir, Sathe Sir</a:t>
            </a:r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936" y="3580822"/>
            <a:ext cx="2512721" cy="152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</a:rPr>
              <a:t>WHAT TO </a:t>
            </a:r>
            <a:r>
              <a:rPr lang="en-US" sz="1200" b="1" dirty="0" smtClean="0">
                <a:solidFill>
                  <a:srgbClr val="0000CC"/>
                </a:solidFill>
              </a:rPr>
              <a:t>DO:  </a:t>
            </a:r>
            <a:r>
              <a:rPr lang="en-US" sz="1200" b="1" dirty="0" smtClean="0"/>
              <a:t>Daily verify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HOW TO DO: </a:t>
            </a:r>
            <a:r>
              <a:rPr lang="en-US" sz="1200" b="1" dirty="0"/>
              <a:t> </a:t>
            </a:r>
            <a:r>
              <a:rPr lang="en-US" sz="1200" b="1" dirty="0" smtClean="0"/>
              <a:t>In auto mode</a:t>
            </a:r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FREQUENCY : </a:t>
            </a:r>
            <a:r>
              <a:rPr lang="en-US" sz="1200" b="1" dirty="0" smtClean="0"/>
              <a:t>100  %</a:t>
            </a:r>
            <a:endParaRPr lang="en-US" sz="1050" b="1" dirty="0"/>
          </a:p>
        </p:txBody>
      </p:sp>
      <p:sp>
        <p:nvSpPr>
          <p:cNvPr id="105" name="Rectangle 83"/>
          <p:cNvSpPr>
            <a:spLocks noChangeArrowheads="1"/>
          </p:cNvSpPr>
          <p:nvPr/>
        </p:nvSpPr>
        <p:spPr bwMode="auto">
          <a:xfrm>
            <a:off x="2595639" y="3657010"/>
            <a:ext cx="609145" cy="2285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BEFORE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2267" y="234326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P15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26160"/>
            <a:ext cx="2367040" cy="18594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94481" y="1410264"/>
            <a:ext cx="2285614" cy="266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99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On-screen Show (4:3)</PresentationFormat>
  <Paragraphs>96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2016-10-25T04:23:19Z</dcterms:modified>
</cp:coreProperties>
</file>